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59" r:id="rId2"/>
    <p:sldId id="265" r:id="rId3"/>
    <p:sldId id="277" r:id="rId4"/>
    <p:sldId id="278" r:id="rId5"/>
    <p:sldId id="266" r:id="rId6"/>
    <p:sldId id="485" r:id="rId7"/>
    <p:sldId id="279" r:id="rId8"/>
    <p:sldId id="459" r:id="rId9"/>
    <p:sldId id="286" r:id="rId10"/>
    <p:sldId id="268" r:id="rId11"/>
    <p:sldId id="280" r:id="rId12"/>
    <p:sldId id="460" r:id="rId13"/>
    <p:sldId id="281" r:id="rId14"/>
    <p:sldId id="269" r:id="rId15"/>
    <p:sldId id="481" r:id="rId16"/>
    <p:sldId id="299" r:id="rId17"/>
    <p:sldId id="482" r:id="rId18"/>
    <p:sldId id="300" r:id="rId19"/>
    <p:sldId id="301" r:id="rId20"/>
    <p:sldId id="483" r:id="rId21"/>
    <p:sldId id="484" r:id="rId22"/>
    <p:sldId id="305" r:id="rId23"/>
    <p:sldId id="302" r:id="rId24"/>
    <p:sldId id="303" r:id="rId25"/>
    <p:sldId id="304" r:id="rId26"/>
    <p:sldId id="306" r:id="rId27"/>
    <p:sldId id="272" r:id="rId28"/>
    <p:sldId id="461" r:id="rId29"/>
    <p:sldId id="282" r:id="rId30"/>
    <p:sldId id="307" r:id="rId31"/>
    <p:sldId id="308" r:id="rId32"/>
    <p:sldId id="309" r:id="rId33"/>
    <p:sldId id="310" r:id="rId34"/>
    <p:sldId id="311" r:id="rId35"/>
    <p:sldId id="477" r:id="rId36"/>
    <p:sldId id="478" r:id="rId37"/>
    <p:sldId id="479" r:id="rId38"/>
    <p:sldId id="480" r:id="rId39"/>
    <p:sldId id="472" r:id="rId40"/>
    <p:sldId id="295" r:id="rId41"/>
    <p:sldId id="291" r:id="rId42"/>
    <p:sldId id="292" r:id="rId43"/>
    <p:sldId id="473" r:id="rId44"/>
    <p:sldId id="297" r:id="rId45"/>
    <p:sldId id="275" r:id="rId46"/>
    <p:sldId id="293" r:id="rId47"/>
    <p:sldId id="294" r:id="rId48"/>
    <p:sldId id="471" r:id="rId49"/>
    <p:sldId id="289" r:id="rId50"/>
    <p:sldId id="273" r:id="rId51"/>
    <p:sldId id="285" r:id="rId52"/>
    <p:sldId id="470" r:id="rId53"/>
    <p:sldId id="283" r:id="rId54"/>
    <p:sldId id="284" r:id="rId55"/>
    <p:sldId id="323" r:id="rId56"/>
    <p:sldId id="2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485"/>
            <p14:sldId id="279"/>
            <p14:sldId id="45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620"/>
    <p:restoredTop sz="25468" autoAdjust="0"/>
  </p:normalViewPr>
  <p:slideViewPr>
    <p:cSldViewPr snapToGrid="0">
      <p:cViewPr varScale="1">
        <p:scale>
          <a:sx n="22" d="100"/>
          <a:sy n="22" d="100"/>
        </p:scale>
        <p:origin x="2995" y="24"/>
      </p:cViewPr>
      <p:guideLst/>
    </p:cSldViewPr>
  </p:slideViewPr>
  <p:notesTextViewPr>
    <p:cViewPr>
      <p:scale>
        <a:sx n="1" d="1"/>
        <a:sy n="1" d="1"/>
      </p:scale>
      <p:origin x="0" y="-893"/>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Sticky_bit" TargetMode="External"/><Relationship Id="rId4" Type="http://schemas.openxmlformats.org/officeDocument/2006/relationships/hyperlink" Target="https://en.wikipedia.org/wiki/Setg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LD_PRELOAD contains a list of shared libraries which will be searched first by the linker </a:t>
            </a:r>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38</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39</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40</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42</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44</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46</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48</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owner is root, then the program runs with the root privilege.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50</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51</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55</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r>
              <a:rPr lang="en-US" dirty="0"/>
              <a:t>Command “</a:t>
            </a:r>
            <a:r>
              <a:rPr lang="en-US" dirty="0" err="1"/>
              <a:t>chmod</a:t>
            </a:r>
            <a:r>
              <a:rPr lang="en-US" dirty="0"/>
              <a:t> 6711 passwd” sets both </a:t>
            </a:r>
            <a:r>
              <a:rPr lang="en-US" dirty="0" err="1"/>
              <a:t>setuid</a:t>
            </a:r>
            <a:r>
              <a:rPr lang="en-US" dirty="0"/>
              <a:t>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First 2 bits indicate that the bits </a:t>
            </a:r>
            <a:r>
              <a:rPr lang="en-US" dirty="0" err="1"/>
              <a:t>setuid</a:t>
            </a:r>
            <a:r>
              <a:rPr lang="en-US" dirty="0"/>
              <a:t>=1; </a:t>
            </a:r>
            <a:r>
              <a:rPr lang="en-US" dirty="0" err="1"/>
              <a:t>setgid</a:t>
            </a:r>
            <a:r>
              <a:rPr lang="en-US" dirty="0"/>
              <a:t>=1</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r>
              <a:rPr lang="en-US" sz="1200" b="0" i="0" kern="1200" dirty="0">
                <a:solidFill>
                  <a:schemeClr val="tx1"/>
                </a:solidFill>
                <a:effectLst/>
                <a:latin typeface="+mn-lt"/>
                <a:ea typeface="+mn-ea"/>
                <a:cs typeface="+mn-cs"/>
              </a:rPr>
              <a:t>To represent the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 or text</a:t>
            </a:r>
            <a:r>
              <a:rPr lang="en-US" sz="1200" b="0" i="0" kern="1200" dirty="0">
                <a:solidFill>
                  <a:schemeClr val="tx1"/>
                </a:solidFill>
                <a:effectLst/>
                <a:latin typeface="+mn-lt"/>
                <a:ea typeface="+mn-ea"/>
                <a:cs typeface="+mn-cs"/>
              </a:rPr>
              <a:t> attributes, the executable character ('x' or '-') is modified. Though these attributes affect the overall file, not only users in one class,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attribute modifies the executable character in the triad for the user, the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 modifies the executable character in the triad for the group and the sticky or text attribute modifies the executable character in the triad for others. For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attributes, in the first or second triad, the 'x' becomes 's' and the '-' becomes 'S'. For the sticky or text attribute, in the third triad, the 'x' becomes 't' and the '-' becomes 'T'. Here is an example:</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rwsr</a:t>
            </a:r>
            <a:r>
              <a:rPr lang="en-US" sz="1200" b="0" i="0" kern="1200" dirty="0">
                <a:solidFill>
                  <a:schemeClr val="tx1"/>
                </a:solidFill>
                <a:effectLst/>
                <a:latin typeface="+mn-lt"/>
                <a:ea typeface="+mn-ea"/>
                <a:cs typeface="+mn-cs"/>
              </a:rPr>
              <a:t>-Sr-t: a file whose user class has read, write and execute permissions; whose group class has read permission; whose others class has read and execute permissions; and which has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a:t>
            </a:r>
            <a:r>
              <a:rPr lang="en-US" sz="1200" b="0" i="0" kern="1200" dirty="0">
                <a:solidFill>
                  <a:schemeClr val="tx1"/>
                </a:solidFill>
                <a:effectLst/>
                <a:latin typeface="+mn-lt"/>
                <a:ea typeface="+mn-ea"/>
                <a:cs typeface="+mn-cs"/>
              </a:rPr>
              <a:t> attributes set.</a:t>
            </a:r>
          </a:p>
          <a:p>
            <a:r>
              <a:rPr lang="en-US" dirty="0"/>
              <a:t>https://en.wikipedia.org/wiki/File_system_permissions</a:t>
            </a:r>
          </a:p>
          <a:p>
            <a:r>
              <a:rPr lang="en-US" dirty="0"/>
              <a:t>They are the first two bits in the 3 bits preceding the 9 permission bits</a:t>
            </a:r>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a:t>
            </a:r>
            <a:r>
              <a:rPr lang="en-US" b="1" dirty="0"/>
              <a:t>When a user (with execute privileges for this file) executes the file, the system</a:t>
            </a:r>
          </a:p>
          <a:p>
            <a:r>
              <a:rPr lang="en-US" b="1" dirty="0"/>
              <a:t>temporarily allocates the rights of the user’s ID of the file creator, or the file’s group,</a:t>
            </a:r>
          </a:p>
          <a:p>
            <a:r>
              <a:rPr lang="en-US" b="1" dirty="0"/>
              <a:t>respectively, to those of the user executing the file. </a:t>
            </a:r>
            <a:r>
              <a:rPr lang="en-US" dirty="0"/>
              <a:t>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a:t>
            </a:r>
            <a:r>
              <a:rPr lang="en-US" b="1" dirty="0"/>
              <a:t>This change is only effective while the program is being executed.</a:t>
            </a:r>
            <a:r>
              <a:rPr lang="en-US" dirty="0"/>
              <a:t>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11</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5/12/2021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no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a:spcAft>
                <a:spcPts val="1200"/>
              </a:spcAft>
            </a:pPr>
            <a:r>
              <a:rPr lang="en-US" dirty="0"/>
              <a:t>Next, we discuss Task 7: The LD PRELOAD Environment Variable and Set-UID Programs.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specifies a list of additional, user-specified, shared libraries to be loaded before all others</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normal (non-root) user temporarily, by giving her a Power Suit that grants her the superpower for a specific task (e.g., setting her own password by modifying the /</a:t>
            </a:r>
            <a:r>
              <a:rPr lang="en-US" dirty="0" err="1"/>
              <a:t>etc</a:t>
            </a:r>
            <a:r>
              <a:rPr lang="en-US" dirty="0"/>
              <a:t>/shadow file), but </a:t>
            </a:r>
            <a:r>
              <a:rPr lang="en-US"/>
              <a:t>the she </a:t>
            </a:r>
            <a:r>
              <a:rPr lang="en-US" dirty="0"/>
              <a:t>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w. daemons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86A4-33F3-4D63-8BD5-88104D7B4A6F}"/>
              </a:ext>
            </a:extLst>
          </p:cNvPr>
          <p:cNvSpPr>
            <a:spLocks noGrp="1"/>
          </p:cNvSpPr>
          <p:nvPr>
            <p:ph type="title"/>
          </p:nvPr>
        </p:nvSpPr>
        <p:spPr>
          <a:xfrm>
            <a:off x="838200" y="365125"/>
            <a:ext cx="4487944" cy="1325563"/>
          </a:xfrm>
        </p:spPr>
        <p:txBody>
          <a:bodyPr/>
          <a:lstStyle/>
          <a:p>
            <a:r>
              <a:rPr lang="en-US" dirty="0"/>
              <a:t>Why user “seed” can run </a:t>
            </a:r>
            <a:r>
              <a:rPr lang="en-US" dirty="0" err="1"/>
              <a:t>sudo</a:t>
            </a:r>
            <a:endParaRPr lang="en-SE" dirty="0"/>
          </a:p>
        </p:txBody>
      </p:sp>
      <p:sp>
        <p:nvSpPr>
          <p:cNvPr id="3" name="Content Placeholder 2">
            <a:extLst>
              <a:ext uri="{FF2B5EF4-FFF2-40B4-BE49-F238E27FC236}">
                <a16:creationId xmlns:a16="http://schemas.microsoft.com/office/drawing/2014/main" id="{2FF6D8B2-A8B8-423B-96A0-057A25142EC7}"/>
              </a:ext>
            </a:extLst>
          </p:cNvPr>
          <p:cNvSpPr>
            <a:spLocks noGrp="1"/>
          </p:cNvSpPr>
          <p:nvPr>
            <p:ph idx="1"/>
          </p:nvPr>
        </p:nvSpPr>
        <p:spPr>
          <a:xfrm>
            <a:off x="838200" y="1825625"/>
            <a:ext cx="4629347" cy="4351338"/>
          </a:xfrm>
        </p:spPr>
        <p:txBody>
          <a:bodyPr/>
          <a:lstStyle/>
          <a:p>
            <a:r>
              <a:rPr lang="en-US" dirty="0"/>
              <a:t>/</a:t>
            </a:r>
            <a:r>
              <a:rPr lang="en-US" dirty="0" err="1"/>
              <a:t>etc</a:t>
            </a:r>
            <a:r>
              <a:rPr lang="en-US" dirty="0"/>
              <a:t>/</a:t>
            </a:r>
            <a:r>
              <a:rPr lang="en-US" dirty="0" err="1"/>
              <a:t>sudoer</a:t>
            </a:r>
            <a:r>
              <a:rPr lang="en-US" dirty="0"/>
              <a:t> specifies that </a:t>
            </a:r>
            <a:r>
              <a:rPr lang="en-US" dirty="0" err="1"/>
              <a:t>sudo</a:t>
            </a:r>
            <a:r>
              <a:rPr lang="en-US" dirty="0"/>
              <a:t> can execute any command</a:t>
            </a:r>
          </a:p>
          <a:p>
            <a:r>
              <a:rPr lang="en-US" dirty="0"/>
              <a:t>User “seed” is configured to be part of group “</a:t>
            </a:r>
            <a:r>
              <a:rPr lang="en-US" dirty="0" err="1"/>
              <a:t>sudo</a:t>
            </a:r>
            <a:r>
              <a:rPr lang="en-US" dirty="0"/>
              <a:t>”, hence you can run </a:t>
            </a:r>
            <a:r>
              <a:rPr lang="en-US" dirty="0" err="1"/>
              <a:t>sudo</a:t>
            </a:r>
            <a:r>
              <a:rPr lang="en-US" dirty="0"/>
              <a:t> when logged in as seed.</a:t>
            </a:r>
            <a:endParaRPr lang="en-SE" dirty="0"/>
          </a:p>
        </p:txBody>
      </p:sp>
      <p:pic>
        <p:nvPicPr>
          <p:cNvPr id="5" name="Picture 4">
            <a:extLst>
              <a:ext uri="{FF2B5EF4-FFF2-40B4-BE49-F238E27FC236}">
                <a16:creationId xmlns:a16="http://schemas.microsoft.com/office/drawing/2014/main" id="{C2BF3EB4-B28D-4B60-9FC2-BA8A6C9FF1A0}"/>
              </a:ext>
            </a:extLst>
          </p:cNvPr>
          <p:cNvPicPr>
            <a:picLocks noChangeAspect="1"/>
          </p:cNvPicPr>
          <p:nvPr/>
        </p:nvPicPr>
        <p:blipFill>
          <a:blip r:embed="rId2"/>
          <a:stretch>
            <a:fillRect/>
          </a:stretch>
        </p:blipFill>
        <p:spPr>
          <a:xfrm>
            <a:off x="5467547" y="365125"/>
            <a:ext cx="6636570" cy="6352572"/>
          </a:xfrm>
          <a:prstGeom prst="rect">
            <a:avLst/>
          </a:prstGeom>
        </p:spPr>
      </p:pic>
      <p:cxnSp>
        <p:nvCxnSpPr>
          <p:cNvPr id="7" name="Straight Connector 6">
            <a:extLst>
              <a:ext uri="{FF2B5EF4-FFF2-40B4-BE49-F238E27FC236}">
                <a16:creationId xmlns:a16="http://schemas.microsoft.com/office/drawing/2014/main" id="{C8CBA9BC-80C8-4131-B04A-5D0CF95E0B3A}"/>
              </a:ext>
            </a:extLst>
          </p:cNvPr>
          <p:cNvCxnSpPr>
            <a:cxnSpLocks/>
          </p:cNvCxnSpPr>
          <p:nvPr/>
        </p:nvCxnSpPr>
        <p:spPr>
          <a:xfrm>
            <a:off x="5552388" y="3429000"/>
            <a:ext cx="312969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119170-0B99-4E04-B869-D7D09CE50AE0}"/>
              </a:ext>
            </a:extLst>
          </p:cNvPr>
          <p:cNvCxnSpPr>
            <a:cxnSpLocks/>
          </p:cNvCxnSpPr>
          <p:nvPr/>
        </p:nvCxnSpPr>
        <p:spPr>
          <a:xfrm>
            <a:off x="5561814" y="5540604"/>
            <a:ext cx="17628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199" y="1456169"/>
            <a:ext cx="10639097" cy="3073789"/>
          </a:xfrm>
        </p:spPr>
        <p:txBody>
          <a:bodyPr>
            <a:normAutofit fontScale="77500" lnSpcReduction="20000"/>
          </a:bodyPr>
          <a:lstStyle/>
          <a:p>
            <a:pPr marL="685800" indent="-457200">
              <a:lnSpc>
                <a:spcPct val="100000"/>
              </a:lnSpc>
              <a:spcBef>
                <a:spcPts val="0"/>
              </a:spcBef>
              <a:spcAft>
                <a:spcPts val="1200"/>
              </a:spcAft>
            </a:pPr>
            <a:r>
              <a:rPr lang="en-US" dirty="0"/>
              <a:t>Every process has two User IDs: </a:t>
            </a:r>
            <a:r>
              <a:rPr lang="en-US" b="1" dirty="0"/>
              <a:t>Real UID (RUID)</a:t>
            </a:r>
            <a:r>
              <a:rPr lang="en-US" dirty="0"/>
              <a:t>: Identifies </a:t>
            </a:r>
            <a:r>
              <a:rPr lang="en-US" i="1" dirty="0"/>
              <a:t>real owner </a:t>
            </a:r>
            <a:r>
              <a:rPr lang="en-US" dirty="0"/>
              <a:t>of process; </a:t>
            </a: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both equal to the ID of the user who runs the program. </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a:t>
            </a:r>
            <a:r>
              <a:rPr lang="en-US" dirty="0" err="1"/>
              <a:t>setuid</a:t>
            </a:r>
            <a:r>
              <a:rPr lang="en-US" dirty="0"/>
              <a:t>=1 (4 corresponds to binary 100)</a:t>
            </a:r>
          </a:p>
          <a:p>
            <a:pPr marL="685800" indent="-457200">
              <a:lnSpc>
                <a:spcPct val="100000"/>
              </a:lnSpc>
              <a:spcBef>
                <a:spcPts val="0"/>
              </a:spcBef>
              <a:spcAft>
                <a:spcPts val="1200"/>
              </a:spcAft>
            </a:pPr>
            <a:r>
              <a:rPr lang="en-US" dirty="0"/>
              <a:t>When a Set-UID program (with </a:t>
            </a:r>
            <a:r>
              <a:rPr lang="en-US" dirty="0" err="1"/>
              <a:t>setuid</a:t>
            </a:r>
            <a:r>
              <a:rPr lang="en-US" dirty="0"/>
              <a:t>=1) is executed, </a:t>
            </a:r>
            <a:r>
              <a:rPr lang="en-US" dirty="0">
                <a:solidFill>
                  <a:srgbClr val="C00000"/>
                </a:solidFill>
              </a:rPr>
              <a:t>RUID ≠ EUID</a:t>
            </a:r>
            <a:r>
              <a:rPr lang="en-US" dirty="0"/>
              <a:t>. RUID is still the user’s ID, but EUID is now the program </a:t>
            </a:r>
            <a:r>
              <a:rPr lang="en-US" b="1" dirty="0"/>
              <a:t>owner</a:t>
            </a:r>
            <a:r>
              <a:rPr lang="en-US" dirty="0"/>
              <a:t>’s ID. This allows the user to run the program with temporarily elevated privileges (root privileges if owner is root), in order to perform a specific task that requires root privileges </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44450" y="475554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0" y="5923215"/>
            <a:ext cx="9521142" cy="819843"/>
          </a:xfrm>
          <a:prstGeom prst="rect">
            <a:avLst/>
          </a:prstGeom>
        </p:spPr>
      </p:pic>
      <p:pic>
        <p:nvPicPr>
          <p:cNvPr id="6" name="Picture 2" descr="Image">
            <a:extLst>
              <a:ext uri="{FF2B5EF4-FFF2-40B4-BE49-F238E27FC236}">
                <a16:creationId xmlns:a16="http://schemas.microsoft.com/office/drawing/2014/main" id="{8656ED75-074A-4D2C-AA58-B286DFFAD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7464" y="4456981"/>
            <a:ext cx="4800086" cy="232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Set-UID Example</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a:xfrm>
            <a:off x="838200" y="1825624"/>
            <a:ext cx="10515600" cy="4890485"/>
          </a:xfrm>
        </p:spPr>
        <p:txBody>
          <a:bodyPr>
            <a:normAutofit fontScale="92500"/>
          </a:bodyPr>
          <a:lstStyle/>
          <a:p>
            <a:r>
              <a:rPr lang="en-US" dirty="0"/>
              <a:t>The “passwd” program has root as its owner (EUID = root), and the bit </a:t>
            </a:r>
            <a:r>
              <a:rPr lang="en-US" dirty="0" err="1"/>
              <a:t>setuid</a:t>
            </a:r>
            <a:r>
              <a:rPr lang="en-US" dirty="0"/>
              <a:t>=1 (denoted as owner permission bits “</a:t>
            </a:r>
            <a:r>
              <a:rPr lang="en-US" dirty="0" err="1"/>
              <a:t>rws</a:t>
            </a:r>
            <a:r>
              <a:rPr lang="en-US" dirty="0"/>
              <a:t>”, using ‘s’ to replace ‘x’). </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When a normal user executes the “passwd” program, it temporarily assumes root privileges (EUID = root) during execution of “passwd”, so she can change her own password by modifying /</a:t>
            </a:r>
            <a:r>
              <a:rPr lang="en-US" dirty="0" err="1"/>
              <a:t>etc</a:t>
            </a:r>
            <a:r>
              <a:rPr lang="en-US" dirty="0"/>
              <a:t>/shadow (or /</a:t>
            </a:r>
            <a:r>
              <a:rPr lang="en-US" dirty="0" err="1"/>
              <a:t>etc</a:t>
            </a:r>
            <a:r>
              <a:rPr lang="en-US" dirty="0"/>
              <a:t>/password) file. The “passwd” program checks the real user ID (RUID) and only allows change to RUID’s password (unless RUID = root)</a:t>
            </a:r>
          </a:p>
          <a:p>
            <a:r>
              <a:rPr lang="en-US" dirty="0"/>
              <a:t>“Set group ID”(</a:t>
            </a:r>
            <a:r>
              <a:rPr lang="en-US" dirty="0" err="1"/>
              <a:t>setgid</a:t>
            </a:r>
            <a:r>
              <a:rPr lang="en-US" dirty="0"/>
              <a:t>) is similar, but for group privileges instead of owner. </a:t>
            </a:r>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2921</TotalTime>
  <Words>5445</Words>
  <Application>Microsoft Office PowerPoint</Application>
  <PresentationFormat>宽屏</PresentationFormat>
  <Paragraphs>689</Paragraphs>
  <Slides>56</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Adobe Gothic Std B</vt:lpstr>
      <vt:lpstr>ＭＳ Ｐゴシック</vt:lpstr>
      <vt:lpstr>等线</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Why user “seed” can run sudo</vt:lpstr>
      <vt:lpstr>Set-UID Concept</vt:lpstr>
      <vt:lpstr>Set-UID Example</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宗威旭</cp:lastModifiedBy>
  <cp:revision>158</cp:revision>
  <dcterms:created xsi:type="dcterms:W3CDTF">2017-10-29T00:53:57Z</dcterms:created>
  <dcterms:modified xsi:type="dcterms:W3CDTF">2021-05-12T03:40:59Z</dcterms:modified>
</cp:coreProperties>
</file>